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547" r:id="rId3"/>
    <p:sldId id="468" r:id="rId4"/>
    <p:sldId id="432" r:id="rId5"/>
    <p:sldId id="532" r:id="rId6"/>
    <p:sldId id="335" r:id="rId7"/>
    <p:sldId id="508" r:id="rId8"/>
    <p:sldId id="396" r:id="rId9"/>
    <p:sldId id="435" r:id="rId10"/>
    <p:sldId id="466" r:id="rId11"/>
    <p:sldId id="447" r:id="rId12"/>
    <p:sldId id="398" r:id="rId13"/>
    <p:sldId id="436" r:id="rId14"/>
    <p:sldId id="438" r:id="rId15"/>
    <p:sldId id="442" r:id="rId16"/>
    <p:sldId id="441" r:id="rId17"/>
    <p:sldId id="440" r:id="rId18"/>
    <p:sldId id="439" r:id="rId19"/>
    <p:sldId id="444" r:id="rId20"/>
    <p:sldId id="445" r:id="rId21"/>
    <p:sldId id="443" r:id="rId22"/>
    <p:sldId id="446" r:id="rId23"/>
    <p:sldId id="406" r:id="rId24"/>
    <p:sldId id="541" r:id="rId25"/>
    <p:sldId id="542" r:id="rId26"/>
    <p:sldId id="448" r:id="rId27"/>
    <p:sldId id="361" r:id="rId28"/>
    <p:sldId id="513" r:id="rId29"/>
    <p:sldId id="511" r:id="rId30"/>
    <p:sldId id="512" r:id="rId31"/>
    <p:sldId id="353" r:id="rId32"/>
    <p:sldId id="514" r:id="rId33"/>
    <p:sldId id="516" r:id="rId34"/>
    <p:sldId id="534" r:id="rId35"/>
    <p:sldId id="535" r:id="rId36"/>
    <p:sldId id="525" r:id="rId37"/>
    <p:sldId id="533" r:id="rId38"/>
    <p:sldId id="536" r:id="rId39"/>
    <p:sldId id="538" r:id="rId40"/>
    <p:sldId id="515" r:id="rId41"/>
    <p:sldId id="526" r:id="rId42"/>
    <p:sldId id="537" r:id="rId43"/>
    <p:sldId id="527" r:id="rId44"/>
    <p:sldId id="407" r:id="rId45"/>
    <p:sldId id="509" r:id="rId46"/>
    <p:sldId id="488" r:id="rId47"/>
    <p:sldId id="519" r:id="rId48"/>
    <p:sldId id="522" r:id="rId49"/>
    <p:sldId id="523" r:id="rId50"/>
    <p:sldId id="531" r:id="rId51"/>
    <p:sldId id="510" r:id="rId52"/>
    <p:sldId id="489" r:id="rId53"/>
    <p:sldId id="539" r:id="rId54"/>
    <p:sldId id="529" r:id="rId55"/>
    <p:sldId id="530" r:id="rId56"/>
    <p:sldId id="502" r:id="rId57"/>
    <p:sldId id="543" r:id="rId58"/>
    <p:sldId id="528" r:id="rId59"/>
    <p:sldId id="540" r:id="rId60"/>
    <p:sldId id="544" r:id="rId61"/>
    <p:sldId id="545" r:id="rId62"/>
    <p:sldId id="54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547"/>
            <p14:sldId id="468"/>
            <p14:sldId id="432"/>
            <p14:sldId id="532"/>
            <p14:sldId id="335"/>
            <p14:sldId id="508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541"/>
            <p14:sldId id="542"/>
            <p14:sldId id="448"/>
            <p14:sldId id="361"/>
            <p14:sldId id="513"/>
            <p14:sldId id="511"/>
            <p14:sldId id="512"/>
            <p14:sldId id="353"/>
            <p14:sldId id="514"/>
            <p14:sldId id="516"/>
            <p14:sldId id="534"/>
            <p14:sldId id="535"/>
            <p14:sldId id="525"/>
            <p14:sldId id="533"/>
            <p14:sldId id="536"/>
            <p14:sldId id="538"/>
            <p14:sldId id="515"/>
            <p14:sldId id="526"/>
            <p14:sldId id="537"/>
            <p14:sldId id="527"/>
            <p14:sldId id="407"/>
            <p14:sldId id="509"/>
            <p14:sldId id="488"/>
            <p14:sldId id="519"/>
            <p14:sldId id="522"/>
            <p14:sldId id="523"/>
            <p14:sldId id="531"/>
            <p14:sldId id="510"/>
            <p14:sldId id="489"/>
            <p14:sldId id="539"/>
            <p14:sldId id="529"/>
            <p14:sldId id="530"/>
            <p14:sldId id="502"/>
            <p14:sldId id="543"/>
            <p14:sldId id="528"/>
            <p14:sldId id="540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  <a:srgbClr val="282C3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6" autoAdjust="0"/>
    <p:restoredTop sz="89297" autoAdjust="0"/>
  </p:normalViewPr>
  <p:slideViewPr>
    <p:cSldViewPr snapToGrid="0">
      <p:cViewPr varScale="1">
        <p:scale>
          <a:sx n="79" d="100"/>
          <a:sy n="79" d="100"/>
        </p:scale>
        <p:origin x="80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3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77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89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56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3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7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52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86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6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11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34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26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2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75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3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03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03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6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74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81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55B2-B3D7-4CA1-BBE9-914E0CD97E5A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B22B-0DB9-48A0-A976-4C2D2749DD00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4D13-1055-427B-AA71-9611CDAD3FF8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10EB-20AB-4E20-9A44-8B8E971B7CA3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D03F4-C72F-46FD-BF78-F616A79ED1FF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EEE-6735-494F-9DBA-714CEB671D25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673E-13E2-4A3C-9EAA-F7D723E4CE48}" type="datetime1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5301-A9DE-4A19-8362-0A7651C4E043}" type="datetime1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62F75-7051-4C8C-A8C2-D2BCED0533F9}" type="datetime1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1BB9-4DF0-4933-88C3-E9A5AA2381BA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7786-A999-4B70-996F-F1FE3687684E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0593-613A-4DEF-9BA8-2F79295F3EB8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dolab.engin.umich.edu/sites/default/files/paper_mdolab_5.pdf" TargetMode="External"/><Relationship Id="rId5" Type="http://schemas.openxmlformats.org/officeDocument/2006/relationships/hyperlink" Target="http://mdolab.engin.umich.edu/sites/default/files/Martins-Hwang-2013-AIAAJ-derivatives.pdf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mdao/openmdao_train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openmdao.org/twodocs/versions/latest/advanced_guide/implicit_comps/defining_icomps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hyperlink" Target="http://openmdao.org/pubs/falck_traj_opt_electric_2017.pdf" TargetMode="External"/><Relationship Id="rId4" Type="http://schemas.openxmlformats.org/officeDocument/2006/relationships/hyperlink" Target="http://mdolab.engin.umich.edu/content/complex-step-derivative-approximation-0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content/benchmarking-optimization-algorithms-wing-aerodynamic-design-optimiza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openmdao.org/pubs/Gray_Hearn_Moore_EtAl-_2014_-Multidisciplinary_Derivatives.pd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simul_derivs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content/complex-step-derivative-approximation-0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mdao.org/pubs/openmdao_bicoloring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openmdao.org/twodocs/versions/latest/features/experimental/simul_coloring_fd_cs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mdao/openmdao_train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4625531"/>
            <a:ext cx="5269010" cy="223246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.edu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of Michigan MDO Lab</a:t>
            </a:r>
          </a:p>
          <a:p>
            <a:pPr algn="l">
              <a:lnSpc>
                <a:spcPct val="100000"/>
              </a:lnSpc>
            </a:pPr>
            <a:endParaRPr lang="en-US" sz="600" b="1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Justin Gray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justin.s.gray@nasa.gov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NASA Glenn Research Center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9926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derivatives in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5B64F-B9FF-420D-A3BD-245E426DE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8" y="1085165"/>
            <a:ext cx="5975231" cy="33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It’s not a good idea to finite difference across solvers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882081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(you have to 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Complex step is more accurate </a:t>
            </a:r>
            <a:br>
              <a:rPr lang="en-US" b="0" dirty="0"/>
            </a:br>
            <a:r>
              <a:rPr lang="en-US" b="0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 than FD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555633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  <p:sp>
        <p:nvSpPr>
          <p:cNvPr id="30" name="[Martins et al., ACM TOMS, 2003]">
            <a:hlinkClick r:id="rId5"/>
            <a:extLst>
              <a:ext uri="{FF2B5EF4-FFF2-40B4-BE49-F238E27FC236}">
                <a16:creationId xmlns:a16="http://schemas.microsoft.com/office/drawing/2014/main" id="{349A6965-25B7-400B-BC17-253F4E00131A}"/>
              </a:ext>
            </a:extLst>
          </p:cNvPr>
          <p:cNvSpPr txBox="1"/>
          <p:nvPr/>
        </p:nvSpPr>
        <p:spPr>
          <a:xfrm>
            <a:off x="6530530" y="5890753"/>
            <a:ext cx="416013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2000" dirty="0"/>
              <a:t>[Martins et al., </a:t>
            </a:r>
            <a:r>
              <a:rPr sz="2000" i="1" dirty="0"/>
              <a:t>ACM TOMS,</a:t>
            </a:r>
            <a:r>
              <a:rPr sz="2000" dirty="0"/>
              <a:t> 2003]</a:t>
            </a:r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Analytic derivatives are both </a:t>
            </a:r>
            <a:br>
              <a:rPr lang="en-US" b="0" dirty="0"/>
            </a:br>
            <a:r>
              <a:rPr lang="en-US" b="0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b="0" dirty="0"/>
              <a:t>When models get really big … </a:t>
            </a:r>
            <a:br>
              <a:rPr lang="en-US" b="0" dirty="0"/>
            </a:br>
            <a:r>
              <a:rPr lang="en-US" b="0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395883" y="4782483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>
                <a:hlinkClick r:id="rId5"/>
              </a:rPr>
              <a:t>[Martins and Hwang 2013]</a:t>
            </a:r>
            <a:endParaRPr lang="en-US" sz="3000" dirty="0"/>
          </a:p>
          <a:p>
            <a:r>
              <a:rPr lang="en-US" sz="3000" dirty="0">
                <a:hlinkClick r:id="rId6"/>
              </a:rPr>
              <a:t>[Hwang and Martins 2018]</a:t>
            </a:r>
            <a:r>
              <a:rPr lang="en-US" sz="3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Ben </a:t>
            </a:r>
            <a:r>
              <a:rPr lang="en-US" sz="3200" b="1" dirty="0" err="1"/>
              <a:t>Brelje</a:t>
            </a:r>
            <a:r>
              <a:rPr lang="en-US" sz="3200" b="1" dirty="0"/>
              <a:t>, </a:t>
            </a:r>
            <a:r>
              <a:rPr lang="en-US" sz="3200" dirty="0"/>
              <a:t>PhD candidate at University of Michigan MDO Lab for creating version 0 of this training</a:t>
            </a:r>
          </a:p>
          <a:p>
            <a:endParaRPr lang="en-US" sz="3200" dirty="0"/>
          </a:p>
          <a:p>
            <a:r>
              <a:rPr lang="en-US" sz="3200" b="1" dirty="0"/>
              <a:t>Justin Gray, </a:t>
            </a:r>
            <a:r>
              <a:rPr lang="en-US" sz="3200" dirty="0"/>
              <a:t>Engineer and team lead of </a:t>
            </a:r>
            <a:r>
              <a:rPr lang="en-US" sz="3200" dirty="0" err="1"/>
              <a:t>OpenMDAO</a:t>
            </a:r>
            <a:r>
              <a:rPr lang="en-US" sz="3200" dirty="0"/>
              <a:t> at NASA Glenn for refining this workshop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1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By using </a:t>
            </a:r>
            <a:r>
              <a:rPr lang="en-US" b="0" dirty="0" err="1"/>
              <a:t>OpenMDAO’s</a:t>
            </a:r>
            <a:r>
              <a:rPr lang="en-US" b="0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69CF16-7FBF-4177-A77F-DB70B222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96" y="355722"/>
            <a:ext cx="6146556" cy="6146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5192"/>
            <a:ext cx="5575300" cy="2289708"/>
          </a:xfrm>
        </p:spPr>
        <p:txBody>
          <a:bodyPr>
            <a:noAutofit/>
          </a:bodyPr>
          <a:lstStyle/>
          <a:p>
            <a:r>
              <a:rPr lang="en-US" sz="4000" b="0"/>
              <a:t>OpenMDAO docs have a great amount of details and examples</a:t>
            </a:r>
            <a:endParaRPr lang="en-US" sz="40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1268C3-D688-4632-B2A0-FDCD2F9A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3077382"/>
            <a:ext cx="4699753" cy="703236"/>
          </a:xfrm>
        </p:spPr>
        <p:txBody>
          <a:bodyPr>
            <a:normAutofit/>
          </a:bodyPr>
          <a:lstStyle/>
          <a:p>
            <a:pPr marL="0" indent="0">
              <a:spcBef>
                <a:spcPts val="2000"/>
              </a:spcBef>
              <a:buNone/>
            </a:pPr>
            <a:r>
              <a:rPr lang="en-US" sz="3200"/>
              <a:t>Search bar is a lifesaver</a:t>
            </a:r>
          </a:p>
          <a:p>
            <a:pPr marL="0" indent="0">
              <a:spcBef>
                <a:spcPts val="2000"/>
              </a:spcBef>
              <a:buNone/>
            </a:pP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09BA4-296E-404C-90F1-7D0F69400199}"/>
              </a:ext>
            </a:extLst>
          </p:cNvPr>
          <p:cNvSpPr/>
          <p:nvPr/>
        </p:nvSpPr>
        <p:spPr>
          <a:xfrm>
            <a:off x="241300" y="5591580"/>
            <a:ext cx="5677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http://openmdao.org/twodocs/versions/latest/features/core_features/working_with_derivatives/index.html</a:t>
            </a: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87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69CF16-7FBF-4177-A77F-DB70B2226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380"/>
          <a:stretch/>
        </p:blipFill>
        <p:spPr>
          <a:xfrm>
            <a:off x="1046769" y="1446093"/>
            <a:ext cx="8303121" cy="4452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5192"/>
            <a:ext cx="10331828" cy="1089600"/>
          </a:xfrm>
        </p:spPr>
        <p:txBody>
          <a:bodyPr>
            <a:noAutofit/>
          </a:bodyPr>
          <a:lstStyle/>
          <a:p>
            <a:r>
              <a:rPr lang="en-US" sz="4000" b="0" dirty="0" err="1"/>
              <a:t>OpenMDAO</a:t>
            </a:r>
            <a:r>
              <a:rPr lang="en-US" sz="4000" b="0" dirty="0"/>
              <a:t> docs have a great amount of details and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141" y="6356349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09BA4-296E-404C-90F1-7D0F69400199}"/>
              </a:ext>
            </a:extLst>
          </p:cNvPr>
          <p:cNvSpPr/>
          <p:nvPr/>
        </p:nvSpPr>
        <p:spPr>
          <a:xfrm>
            <a:off x="369659" y="6169580"/>
            <a:ext cx="1093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http://openmdao.org/twodocs/versions/latest/features/core_features/working_with_derivatives/index.html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9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Computing partial derivatives of an ExplicitComponent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0217"/>
            <a:ext cx="10515600" cy="307840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3200" dirty="0"/>
              <a:t>Hand-derived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Sparse hand-derived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Approximated (finite-difference or complex-step)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Under the `</a:t>
            </a:r>
            <a:r>
              <a:rPr lang="en-US" sz="3200" dirty="0" err="1"/>
              <a:t>explicit_examples</a:t>
            </a:r>
            <a:r>
              <a:rPr lang="en-US" sz="3200" dirty="0"/>
              <a:t>` folder in the repo</a:t>
            </a:r>
          </a:p>
          <a:p>
            <a:pPr>
              <a:spcBef>
                <a:spcPts val="2400"/>
              </a:spcBef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ExplicitComponent</a:t>
            </a:r>
            <a:r>
              <a:rPr lang="en-US" b="0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</a:t>
            </a:r>
            <a:r>
              <a:rPr lang="en-US" sz="3200"/>
              <a:t>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2631657" y="3118757"/>
                <a:ext cx="6928685" cy="138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4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57" y="3118757"/>
                <a:ext cx="6928685" cy="13828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53042"/>
          </a:xfrm>
        </p:spPr>
        <p:txBody>
          <a:bodyPr/>
          <a:lstStyle/>
          <a:p>
            <a:r>
              <a:rPr lang="en-US" b="0"/>
              <a:t>A simple ExplicitComponent example:</a:t>
            </a:r>
            <a:br>
              <a:rPr lang="en-US" b="0"/>
            </a:br>
            <a:r>
              <a:rPr lang="en-US" b="0"/>
              <a:t>Calculating lift from CL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75847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1571995" y="3311789"/>
                <a:ext cx="3274679" cy="103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95" y="3311789"/>
                <a:ext cx="3274679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/>
              <a:t>You can analytically compute the partials by hand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/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/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/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/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76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79279" cy="1325563"/>
          </a:xfrm>
        </p:spPr>
        <p:txBody>
          <a:bodyPr/>
          <a:lstStyle/>
          <a:p>
            <a:r>
              <a:rPr lang="en-US" b="0"/>
              <a:t>This sessions assumes some baseline knowledge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204357"/>
            <a:ext cx="10073056" cy="3972606"/>
          </a:xfrm>
        </p:spPr>
        <p:txBody>
          <a:bodyPr>
            <a:normAutofit/>
          </a:bodyPr>
          <a:lstStyle/>
          <a:p>
            <a:r>
              <a:rPr lang="en-US" sz="3200" dirty="0"/>
              <a:t>You’ve used </a:t>
            </a:r>
            <a:r>
              <a:rPr lang="en-US" sz="3200" dirty="0" err="1"/>
              <a:t>OpenMDAO</a:t>
            </a:r>
            <a:r>
              <a:rPr lang="en-US" sz="3200" dirty="0"/>
              <a:t> models before</a:t>
            </a:r>
          </a:p>
          <a:p>
            <a:endParaRPr lang="en-US" sz="3200" dirty="0"/>
          </a:p>
          <a:p>
            <a:r>
              <a:rPr lang="en-US" sz="3200" dirty="0"/>
              <a:t>You understand when gradient-based optimization methods are advantageous</a:t>
            </a:r>
          </a:p>
          <a:p>
            <a:endParaRPr lang="en-US" sz="3200" dirty="0"/>
          </a:p>
          <a:p>
            <a:r>
              <a:rPr lang="en-US" sz="3200" dirty="0"/>
              <a:t>You have a working understanding of how to differentiate equations by hand</a:t>
            </a:r>
          </a:p>
          <a:p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7448550" cy="1325563"/>
          </a:xfrm>
        </p:spPr>
        <p:txBody>
          <a:bodyPr>
            <a:normAutofit fontScale="90000"/>
          </a:bodyPr>
          <a:lstStyle/>
          <a:p>
            <a:r>
              <a:rPr lang="en-US" b="0" dirty="0" err="1"/>
              <a:t>OpenMDAO</a:t>
            </a:r>
            <a:r>
              <a:rPr lang="en-US" b="0" dirty="0"/>
              <a:t> can approximate partial derivatives for you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C0F69AD-CA17-4AA4-9807-07D86350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383"/>
            <a:ext cx="9081407" cy="3519603"/>
          </a:xfrm>
        </p:spPr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 sz="3200" dirty="0"/>
              <a:t>Can use the finite-difference or complex-step methods to approximate the partials derivatives</a:t>
            </a:r>
          </a:p>
          <a:p>
            <a:pPr>
              <a:spcBef>
                <a:spcPts val="2200"/>
              </a:spcBef>
            </a:pPr>
            <a:r>
              <a:rPr lang="en-US" sz="3200" dirty="0"/>
              <a:t>This is generally more computationally expensive than analytic derivatives</a:t>
            </a:r>
          </a:p>
          <a:p>
            <a:pPr>
              <a:spcBef>
                <a:spcPts val="2200"/>
              </a:spcBef>
            </a:pPr>
            <a:r>
              <a:rPr lang="en-US" sz="3200" dirty="0"/>
              <a:t>It requires very little additional programmer time</a:t>
            </a:r>
          </a:p>
        </p:txBody>
      </p:sp>
    </p:spTree>
    <p:extLst>
      <p:ext uri="{BB962C8B-B14F-4D97-AF65-F5344CB8AC3E}">
        <p14:creationId xmlns:p14="http://schemas.microsoft.com/office/powerpoint/2010/main" val="3279172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1166E-769B-43E7-96AA-13951619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4" y="136525"/>
            <a:ext cx="10525020" cy="6434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B4121-A237-42A7-AE22-764B0FDC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47"/>
          <a:stretch/>
        </p:blipFill>
        <p:spPr>
          <a:xfrm>
            <a:off x="832757" y="269421"/>
            <a:ext cx="11082036" cy="5274129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18C3001-3A56-4BEE-8CD4-3BB0C531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79" y="5744029"/>
            <a:ext cx="9081407" cy="6123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We tell OpenMDAO that all outputs depend on all inputs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4798B4-ADA5-44DD-B80A-3A401EFF8E48}"/>
              </a:ext>
            </a:extLst>
          </p:cNvPr>
          <p:cNvCxnSpPr>
            <a:cxnSpLocks/>
          </p:cNvCxnSpPr>
          <p:nvPr/>
        </p:nvCxnSpPr>
        <p:spPr>
          <a:xfrm>
            <a:off x="685799" y="5282292"/>
            <a:ext cx="898071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08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The Jacobian is a matrix with one row for each output, and one column for each input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1963710" y="2578308"/>
            <a:ext cx="7245367" cy="2128603"/>
          </a:xfrm>
        </p:spPr>
      </p:pic>
    </p:spTree>
    <p:extLst>
      <p:ext uri="{BB962C8B-B14F-4D97-AF65-F5344CB8AC3E}">
        <p14:creationId xmlns:p14="http://schemas.microsoft.com/office/powerpoint/2010/main" val="1790528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But each entry in that matrix is really a sub-matrix!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473316" y="4815079"/>
            <a:ext cx="7245367" cy="2128603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87C93F4-200D-104C-8B63-6AFD3819344E}"/>
              </a:ext>
            </a:extLst>
          </p:cNvPr>
          <p:cNvSpPr txBox="1">
            <a:spLocks/>
          </p:cNvSpPr>
          <p:nvPr/>
        </p:nvSpPr>
        <p:spPr>
          <a:xfrm>
            <a:off x="900793" y="1882807"/>
            <a:ext cx="9081407" cy="351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</a:pPr>
            <a:r>
              <a:rPr lang="en-US" dirty="0"/>
              <a:t>Each input is really a vector </a:t>
            </a:r>
          </a:p>
          <a:p>
            <a:pPr>
              <a:spcBef>
                <a:spcPts val="2200"/>
              </a:spcBef>
            </a:pPr>
            <a:r>
              <a:rPr lang="en-US" dirty="0"/>
              <a:t>Each output is really a vector</a:t>
            </a:r>
          </a:p>
          <a:p>
            <a:pPr>
              <a:spcBef>
                <a:spcPts val="2200"/>
              </a:spcBef>
            </a:pPr>
            <a:r>
              <a:rPr lang="en-US" dirty="0"/>
              <a:t>Each entry of the vector is totally separate from all others</a:t>
            </a:r>
          </a:p>
          <a:p>
            <a:pPr>
              <a:spcBef>
                <a:spcPts val="2200"/>
              </a:spcBef>
            </a:pPr>
            <a:r>
              <a:rPr lang="en-US" dirty="0"/>
              <a:t>So each partial is really a square matrix, with entries only on the diagonal</a:t>
            </a:r>
          </a:p>
        </p:txBody>
      </p:sp>
    </p:spTree>
    <p:extLst>
      <p:ext uri="{BB962C8B-B14F-4D97-AF65-F5344CB8AC3E}">
        <p14:creationId xmlns:p14="http://schemas.microsoft.com/office/powerpoint/2010/main" val="3070473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But each entry in that matrix is really a sub-matrix!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038601" y="1693889"/>
            <a:ext cx="7245367" cy="212860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F7AEAE-284F-4C4F-A5D9-9A6E2F802136}"/>
              </a:ext>
            </a:extLst>
          </p:cNvPr>
          <p:cNvGrpSpPr/>
          <p:nvPr/>
        </p:nvGrpSpPr>
        <p:grpSpPr>
          <a:xfrm>
            <a:off x="3286988" y="4062334"/>
            <a:ext cx="1498832" cy="1498832"/>
            <a:chOff x="1424066" y="3822492"/>
            <a:chExt cx="1843605" cy="18436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B6ACC7-D3BE-C44F-BD95-58153D7AFD2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4BFCC-F2C9-8D46-8FD8-765559220CE9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0C647-734C-2B4E-A357-53E5C3B23EC3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39C8F-0A5A-FA42-9042-DFF0A94FAE84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0C505-B002-2946-9FFE-30C0BEEF839D}"/>
              </a:ext>
            </a:extLst>
          </p:cNvPr>
          <p:cNvGrpSpPr/>
          <p:nvPr/>
        </p:nvGrpSpPr>
        <p:grpSpPr>
          <a:xfrm>
            <a:off x="5211365" y="4062334"/>
            <a:ext cx="1498832" cy="1498832"/>
            <a:chOff x="1424066" y="3822492"/>
            <a:chExt cx="1843605" cy="18436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28A47-47BD-9F4C-BDB5-ED4A82E3D88A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DDD74E-47D0-CE4D-A8D4-3F08ADD13E67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D6F8B7-0119-CF48-BBD5-B9C4614C70F7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258BC-7D4D-954E-9374-D38DCC5F270C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28B-D732-4748-B68F-D364E0ED3DB8}"/>
              </a:ext>
            </a:extLst>
          </p:cNvPr>
          <p:cNvGrpSpPr/>
          <p:nvPr/>
        </p:nvGrpSpPr>
        <p:grpSpPr>
          <a:xfrm>
            <a:off x="7061678" y="4062334"/>
            <a:ext cx="1498832" cy="1498832"/>
            <a:chOff x="1424066" y="3822492"/>
            <a:chExt cx="1843605" cy="18436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01B9AD-57CF-0146-BCCF-68BE5385028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65A35-2252-C34F-96FE-E852BB40B4E6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CB4CF5-DEED-DD4B-B1DD-6642D794CC60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76A11C-4767-F549-ACB8-677C4DB8E1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75ECA-A4BF-BF4F-A5AC-2141E6A55EEB}"/>
              </a:ext>
            </a:extLst>
          </p:cNvPr>
          <p:cNvGrpSpPr/>
          <p:nvPr/>
        </p:nvGrpSpPr>
        <p:grpSpPr>
          <a:xfrm>
            <a:off x="8911991" y="4062334"/>
            <a:ext cx="1498832" cy="1498832"/>
            <a:chOff x="1424066" y="3822492"/>
            <a:chExt cx="1843605" cy="18436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CE373-398D-4447-AB09-48AD3AC151DF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96C308-99C7-134F-B4B6-252302EC20E1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4164-D6FB-4948-BB7C-B95492B0A36D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00F94D-9541-8E44-8850-929AEC7887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B1C7F8-C750-6147-8098-AD8257D727F4}"/>
              </a:ext>
            </a:extLst>
          </p:cNvPr>
          <p:cNvCxnSpPr/>
          <p:nvPr/>
        </p:nvCxnSpPr>
        <p:spPr>
          <a:xfrm flipV="1">
            <a:off x="4152275" y="3429000"/>
            <a:ext cx="383739" cy="39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39D1D-9153-FB47-AC1E-351DC87C529D}"/>
              </a:ext>
            </a:extLst>
          </p:cNvPr>
          <p:cNvCxnSpPr>
            <a:cxnSpLocks/>
          </p:cNvCxnSpPr>
          <p:nvPr/>
        </p:nvCxnSpPr>
        <p:spPr>
          <a:xfrm flipH="1" flipV="1">
            <a:off x="5736415" y="3429000"/>
            <a:ext cx="69436" cy="4446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FD0EC1-473D-EC4C-99D5-C19BBE2AF8ED}"/>
              </a:ext>
            </a:extLst>
          </p:cNvPr>
          <p:cNvCxnSpPr>
            <a:cxnSpLocks/>
          </p:cNvCxnSpPr>
          <p:nvPr/>
        </p:nvCxnSpPr>
        <p:spPr>
          <a:xfrm flipH="1" flipV="1">
            <a:off x="6865495" y="3429000"/>
            <a:ext cx="695794" cy="444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5D29D-DC98-9340-AB38-AF58C71AD6A9}"/>
              </a:ext>
            </a:extLst>
          </p:cNvPr>
          <p:cNvCxnSpPr>
            <a:cxnSpLocks/>
          </p:cNvCxnSpPr>
          <p:nvPr/>
        </p:nvCxnSpPr>
        <p:spPr>
          <a:xfrm flipH="1" flipV="1">
            <a:off x="8060899" y="3429000"/>
            <a:ext cx="1349108" cy="444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9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E704E-7C92-4DBD-8D1F-62206388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03" y="0"/>
            <a:ext cx="9051137" cy="685800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ABB2403-A59E-4A3A-ACFD-29E8399C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49" y="3370489"/>
            <a:ext cx="5932548" cy="1593396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Give OpenMDAO the expressions for partial derivatives we computed before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Account for the shape of the Jacobian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25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7972"/>
            <a:ext cx="9241465" cy="1325563"/>
          </a:xfrm>
        </p:spPr>
        <p:txBody>
          <a:bodyPr/>
          <a:lstStyle/>
          <a:p>
            <a:r>
              <a:rPr lang="en-US" b="0"/>
              <a:t>check_partials output</a:t>
            </a:r>
            <a:endParaRPr lang="en-US" b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61FF7B-0D9C-46A4-84EF-E06D43405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 dirty="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ExecComp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oew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BatteryWeight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batterywt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  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LoverD</a:t>
            </a:r>
            <a:r>
              <a:rPr lang="en-US" sz="1050" dirty="0">
                <a:latin typeface="Lucida Console" panose="020B0609040504020204" pitchFamily="49" charset="0"/>
              </a:rPr>
              <a:t>'        | 0.0000e+00 | 9.6353e+01 | 9.6353e+01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   | 0.0000e+00 | 3.2118e-01 | 3.2118e-01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eta_electric</a:t>
            </a:r>
            <a:r>
              <a:rPr lang="en-US" sz="1050" dirty="0">
                <a:latin typeface="Lucida Console" panose="020B0609040504020204" pitchFamily="49" charset="0"/>
              </a:rPr>
              <a:t>'  | 0.0000e+00 | 2.0946e+03 | 2.0946e+03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eta_prop</a:t>
            </a:r>
            <a:r>
              <a:rPr lang="en-US" sz="1050" dirty="0">
                <a:latin typeface="Lucida Console" panose="020B0609040504020204" pitchFamily="49" charset="0"/>
              </a:rPr>
              <a:t>'      | 0.0000e+00 | 2.3218e+03 | 2.3218e+03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range_desired</a:t>
            </a:r>
            <a:r>
              <a:rPr lang="en-US" sz="1050" dirty="0">
                <a:latin typeface="Lucida Console" panose="020B0609040504020204" pitchFamily="49" charset="0"/>
              </a:rPr>
              <a:t>' | 0.0000e+00 | 1.2847e+01 | 1.2847e+01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spec_energy</a:t>
            </a:r>
            <a:r>
              <a:rPr lang="en-US" sz="1050" dirty="0">
                <a:latin typeface="Lucida Console" panose="020B0609040504020204" pitchFamily="49" charset="0"/>
              </a:rPr>
              <a:t>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W_payload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</a:t>
            </a:r>
          </a:p>
        </p:txBody>
      </p:sp>
    </p:spTree>
    <p:extLst>
      <p:ext uri="{BB962C8B-B14F-4D97-AF65-F5344CB8AC3E}">
        <p14:creationId xmlns:p14="http://schemas.microsoft.com/office/powerpoint/2010/main" val="3964800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Since each partial is diagonal, we don’t actually need to provide all those 0’s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038601" y="1693889"/>
            <a:ext cx="7245367" cy="212860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F7AEAE-284F-4C4F-A5D9-9A6E2F802136}"/>
              </a:ext>
            </a:extLst>
          </p:cNvPr>
          <p:cNvGrpSpPr/>
          <p:nvPr/>
        </p:nvGrpSpPr>
        <p:grpSpPr>
          <a:xfrm>
            <a:off x="3286988" y="4062334"/>
            <a:ext cx="1498832" cy="1498832"/>
            <a:chOff x="1424066" y="3822492"/>
            <a:chExt cx="1843605" cy="18436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B6ACC7-D3BE-C44F-BD95-58153D7AFD2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4BFCC-F2C9-8D46-8FD8-765559220CE9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0C647-734C-2B4E-A357-53E5C3B23EC3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39C8F-0A5A-FA42-9042-DFF0A94FAE84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0C505-B002-2946-9FFE-30C0BEEF839D}"/>
              </a:ext>
            </a:extLst>
          </p:cNvPr>
          <p:cNvGrpSpPr/>
          <p:nvPr/>
        </p:nvGrpSpPr>
        <p:grpSpPr>
          <a:xfrm>
            <a:off x="5211365" y="4062334"/>
            <a:ext cx="1498832" cy="1498832"/>
            <a:chOff x="1424066" y="3822492"/>
            <a:chExt cx="1843605" cy="18436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28A47-47BD-9F4C-BDB5-ED4A82E3D88A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DDD74E-47D0-CE4D-A8D4-3F08ADD13E67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D6F8B7-0119-CF48-BBD5-B9C4614C70F7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258BC-7D4D-954E-9374-D38DCC5F270C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28B-D732-4748-B68F-D364E0ED3DB8}"/>
              </a:ext>
            </a:extLst>
          </p:cNvPr>
          <p:cNvGrpSpPr/>
          <p:nvPr/>
        </p:nvGrpSpPr>
        <p:grpSpPr>
          <a:xfrm>
            <a:off x="7061678" y="4062334"/>
            <a:ext cx="1498832" cy="1498832"/>
            <a:chOff x="1424066" y="3822492"/>
            <a:chExt cx="1843605" cy="18436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01B9AD-57CF-0146-BCCF-68BE5385028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65A35-2252-C34F-96FE-E852BB40B4E6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CB4CF5-DEED-DD4B-B1DD-6642D794CC60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76A11C-4767-F549-ACB8-677C4DB8E1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75ECA-A4BF-BF4F-A5AC-2141E6A55EEB}"/>
              </a:ext>
            </a:extLst>
          </p:cNvPr>
          <p:cNvGrpSpPr/>
          <p:nvPr/>
        </p:nvGrpSpPr>
        <p:grpSpPr>
          <a:xfrm>
            <a:off x="8911991" y="4062334"/>
            <a:ext cx="1498832" cy="1498832"/>
            <a:chOff x="1424066" y="3822492"/>
            <a:chExt cx="1843605" cy="18436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CE373-398D-4447-AB09-48AD3AC151DF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96C308-99C7-134F-B4B6-252302EC20E1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4164-D6FB-4948-BB7C-B95492B0A36D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00F94D-9541-8E44-8850-929AEC7887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B1C7F8-C750-6147-8098-AD8257D727F4}"/>
              </a:ext>
            </a:extLst>
          </p:cNvPr>
          <p:cNvCxnSpPr/>
          <p:nvPr/>
        </p:nvCxnSpPr>
        <p:spPr>
          <a:xfrm flipV="1">
            <a:off x="4152275" y="3429000"/>
            <a:ext cx="383739" cy="39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39D1D-9153-FB47-AC1E-351DC87C529D}"/>
              </a:ext>
            </a:extLst>
          </p:cNvPr>
          <p:cNvCxnSpPr>
            <a:cxnSpLocks/>
          </p:cNvCxnSpPr>
          <p:nvPr/>
        </p:nvCxnSpPr>
        <p:spPr>
          <a:xfrm flipH="1" flipV="1">
            <a:off x="5736415" y="3429000"/>
            <a:ext cx="69436" cy="4446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FD0EC1-473D-EC4C-99D5-C19BBE2AF8ED}"/>
              </a:ext>
            </a:extLst>
          </p:cNvPr>
          <p:cNvCxnSpPr>
            <a:cxnSpLocks/>
          </p:cNvCxnSpPr>
          <p:nvPr/>
        </p:nvCxnSpPr>
        <p:spPr>
          <a:xfrm flipH="1" flipV="1">
            <a:off x="6865495" y="3429000"/>
            <a:ext cx="695794" cy="444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5D29D-DC98-9340-AB38-AF58C71AD6A9}"/>
              </a:ext>
            </a:extLst>
          </p:cNvPr>
          <p:cNvCxnSpPr>
            <a:cxnSpLocks/>
          </p:cNvCxnSpPr>
          <p:nvPr/>
        </p:nvCxnSpPr>
        <p:spPr>
          <a:xfrm flipH="1" flipV="1">
            <a:off x="8060899" y="3429000"/>
            <a:ext cx="1349108" cy="444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181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Since each partial is diagonal, we don’t actually need to provide all those 0’s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038601" y="1693889"/>
            <a:ext cx="7245367" cy="212860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F7AEAE-284F-4C4F-A5D9-9A6E2F802136}"/>
              </a:ext>
            </a:extLst>
          </p:cNvPr>
          <p:cNvGrpSpPr/>
          <p:nvPr/>
        </p:nvGrpSpPr>
        <p:grpSpPr>
          <a:xfrm>
            <a:off x="3286988" y="4062338"/>
            <a:ext cx="1498832" cy="499614"/>
            <a:chOff x="1424066" y="3822489"/>
            <a:chExt cx="1843605" cy="6145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B6ACC7-D3BE-C44F-BD95-58153D7AFD2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4BFCC-F2C9-8D46-8FD8-765559220CE9}"/>
                </a:ext>
              </a:extLst>
            </p:cNvPr>
            <p:cNvSpPr/>
            <p:nvPr/>
          </p:nvSpPr>
          <p:spPr>
            <a:xfrm>
              <a:off x="2038601" y="3822489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0C647-734C-2B4E-A357-53E5C3B23EC3}"/>
                </a:ext>
              </a:extLst>
            </p:cNvPr>
            <p:cNvSpPr/>
            <p:nvPr/>
          </p:nvSpPr>
          <p:spPr>
            <a:xfrm>
              <a:off x="2653136" y="3822491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0C505-B002-2946-9FFE-30C0BEEF839D}"/>
              </a:ext>
            </a:extLst>
          </p:cNvPr>
          <p:cNvGrpSpPr/>
          <p:nvPr/>
        </p:nvGrpSpPr>
        <p:grpSpPr>
          <a:xfrm>
            <a:off x="5211365" y="4062331"/>
            <a:ext cx="1498832" cy="499612"/>
            <a:chOff x="1424066" y="3822490"/>
            <a:chExt cx="1843605" cy="6145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28A47-47BD-9F4C-BDB5-ED4A82E3D88A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DDD74E-47D0-CE4D-A8D4-3F08ADD13E67}"/>
                </a:ext>
              </a:extLst>
            </p:cNvPr>
            <p:cNvSpPr/>
            <p:nvPr/>
          </p:nvSpPr>
          <p:spPr>
            <a:xfrm>
              <a:off x="2044205" y="3822491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D6F8B7-0119-CF48-BBD5-B9C4614C70F7}"/>
                </a:ext>
              </a:extLst>
            </p:cNvPr>
            <p:cNvSpPr/>
            <p:nvPr/>
          </p:nvSpPr>
          <p:spPr>
            <a:xfrm>
              <a:off x="2653136" y="3822490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28B-D732-4748-B68F-D364E0ED3DB8}"/>
              </a:ext>
            </a:extLst>
          </p:cNvPr>
          <p:cNvGrpSpPr/>
          <p:nvPr/>
        </p:nvGrpSpPr>
        <p:grpSpPr>
          <a:xfrm>
            <a:off x="7061678" y="4062326"/>
            <a:ext cx="1494276" cy="499617"/>
            <a:chOff x="1424066" y="3822484"/>
            <a:chExt cx="1838001" cy="6145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01B9AD-57CF-0146-BCCF-68BE5385028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65A35-2252-C34F-96FE-E852BB40B4E6}"/>
                </a:ext>
              </a:extLst>
            </p:cNvPr>
            <p:cNvSpPr/>
            <p:nvPr/>
          </p:nvSpPr>
          <p:spPr>
            <a:xfrm>
              <a:off x="2038600" y="3822488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CB4CF5-DEED-DD4B-B1DD-6642D794CC60}"/>
                </a:ext>
              </a:extLst>
            </p:cNvPr>
            <p:cNvSpPr/>
            <p:nvPr/>
          </p:nvSpPr>
          <p:spPr>
            <a:xfrm>
              <a:off x="2647531" y="3822484"/>
              <a:ext cx="614536" cy="6145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75ECA-A4BF-BF4F-A5AC-2141E6A55EEB}"/>
              </a:ext>
            </a:extLst>
          </p:cNvPr>
          <p:cNvGrpSpPr/>
          <p:nvPr/>
        </p:nvGrpSpPr>
        <p:grpSpPr>
          <a:xfrm>
            <a:off x="8911991" y="4062319"/>
            <a:ext cx="1497238" cy="499627"/>
            <a:chOff x="1424066" y="3822472"/>
            <a:chExt cx="1841644" cy="61455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CE373-398D-4447-AB09-48AD3AC151DF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96C308-99C7-134F-B4B6-252302EC20E1}"/>
                </a:ext>
              </a:extLst>
            </p:cNvPr>
            <p:cNvSpPr/>
            <p:nvPr/>
          </p:nvSpPr>
          <p:spPr>
            <a:xfrm>
              <a:off x="2036640" y="382248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4164-D6FB-4948-BB7C-B95492B0A36D}"/>
                </a:ext>
              </a:extLst>
            </p:cNvPr>
            <p:cNvSpPr/>
            <p:nvPr/>
          </p:nvSpPr>
          <p:spPr>
            <a:xfrm>
              <a:off x="2651175" y="382247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B1C7F8-C750-6147-8098-AD8257D727F4}"/>
              </a:ext>
            </a:extLst>
          </p:cNvPr>
          <p:cNvCxnSpPr/>
          <p:nvPr/>
        </p:nvCxnSpPr>
        <p:spPr>
          <a:xfrm flipV="1">
            <a:off x="4152275" y="3429000"/>
            <a:ext cx="383739" cy="39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39D1D-9153-FB47-AC1E-351DC87C529D}"/>
              </a:ext>
            </a:extLst>
          </p:cNvPr>
          <p:cNvCxnSpPr>
            <a:cxnSpLocks/>
          </p:cNvCxnSpPr>
          <p:nvPr/>
        </p:nvCxnSpPr>
        <p:spPr>
          <a:xfrm flipH="1" flipV="1">
            <a:off x="5736415" y="3429000"/>
            <a:ext cx="69436" cy="4446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FD0EC1-473D-EC4C-99D5-C19BBE2AF8ED}"/>
              </a:ext>
            </a:extLst>
          </p:cNvPr>
          <p:cNvCxnSpPr>
            <a:cxnSpLocks/>
          </p:cNvCxnSpPr>
          <p:nvPr/>
        </p:nvCxnSpPr>
        <p:spPr>
          <a:xfrm flipH="1" flipV="1">
            <a:off x="6865495" y="3429000"/>
            <a:ext cx="695794" cy="444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5D29D-DC98-9340-AB38-AF58C71AD6A9}"/>
              </a:ext>
            </a:extLst>
          </p:cNvPr>
          <p:cNvCxnSpPr>
            <a:cxnSpLocks/>
          </p:cNvCxnSpPr>
          <p:nvPr/>
        </p:nvCxnSpPr>
        <p:spPr>
          <a:xfrm flipH="1" flipV="1">
            <a:off x="8060899" y="3429000"/>
            <a:ext cx="1349108" cy="444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85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87" y="227466"/>
            <a:ext cx="10582005" cy="1292809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Download these slides and tutorial scripts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7" y="1907139"/>
            <a:ext cx="9528813" cy="3897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https://github.com/openmdao/openmdao_training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Our materials for today are in the `</a:t>
            </a:r>
            <a:r>
              <a:rPr lang="en-US" sz="3200" dirty="0" err="1"/>
              <a:t>getting_derivatives_in_openmdao</a:t>
            </a:r>
            <a:r>
              <a:rPr lang="en-US" sz="3200" dirty="0"/>
              <a:t>` folder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repo contains other tutorials to help you get acquainted with </a:t>
            </a:r>
            <a:r>
              <a:rPr lang="en-US" sz="3200" dirty="0" err="1"/>
              <a:t>OpenMDAO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1DAEE-D13F-4BCA-BEC6-8AD540EC2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254449"/>
            <a:ext cx="11075524" cy="5574851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B1250A3-6468-477E-B5CE-784DB6D3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6050189"/>
            <a:ext cx="10314214" cy="6123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Tell OpenMDAO about the sparsity pattern of the Jacobian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255550-4477-42FC-89BB-4C1A668E01A6}"/>
              </a:ext>
            </a:extLst>
          </p:cNvPr>
          <p:cNvCxnSpPr>
            <a:cxnSpLocks/>
          </p:cNvCxnSpPr>
          <p:nvPr/>
        </p:nvCxnSpPr>
        <p:spPr>
          <a:xfrm flipH="1">
            <a:off x="8157482" y="5657849"/>
            <a:ext cx="906235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405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080F8-6DB3-40D3-8A24-1187190A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67" y="175532"/>
            <a:ext cx="7753966" cy="639671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C0F09BB-3634-417F-8D62-5E1CF993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843" y="3739016"/>
            <a:ext cx="6268358" cy="1347712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Because our expected partials shapes are vectors, now we’re just giving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OpenMDAO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the non-zero entries</a:t>
            </a:r>
          </a:p>
        </p:txBody>
      </p:sp>
    </p:spTree>
    <p:extLst>
      <p:ext uri="{BB962C8B-B14F-4D97-AF65-F5344CB8AC3E}">
        <p14:creationId xmlns:p14="http://schemas.microsoft.com/office/powerpoint/2010/main" val="666485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What if we’re too lazy to compute the partials by hand? </a:t>
            </a:r>
            <a:r>
              <a:rPr lang="en-US" b="0" dirty="0">
                <a:sym typeface="Wingdings" pitchFamily="2" charset="2"/>
              </a:rPr>
              <a:t> </a:t>
            </a:r>
            <a:endParaRPr lang="en-US" b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038601" y="1693889"/>
            <a:ext cx="7245367" cy="212860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F7AEAE-284F-4C4F-A5D9-9A6E2F802136}"/>
              </a:ext>
            </a:extLst>
          </p:cNvPr>
          <p:cNvGrpSpPr/>
          <p:nvPr/>
        </p:nvGrpSpPr>
        <p:grpSpPr>
          <a:xfrm>
            <a:off x="3286988" y="4062334"/>
            <a:ext cx="1498832" cy="1498832"/>
            <a:chOff x="1424066" y="3822492"/>
            <a:chExt cx="1843605" cy="18436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B6ACC7-D3BE-C44F-BD95-58153D7AFD2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4BFCC-F2C9-8D46-8FD8-765559220CE9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0C647-734C-2B4E-A357-53E5C3B23EC3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39C8F-0A5A-FA42-9042-DFF0A94FAE84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0C505-B002-2946-9FFE-30C0BEEF839D}"/>
              </a:ext>
            </a:extLst>
          </p:cNvPr>
          <p:cNvGrpSpPr/>
          <p:nvPr/>
        </p:nvGrpSpPr>
        <p:grpSpPr>
          <a:xfrm>
            <a:off x="5211365" y="4062334"/>
            <a:ext cx="1498832" cy="1498832"/>
            <a:chOff x="1424066" y="3822492"/>
            <a:chExt cx="1843605" cy="18436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28A47-47BD-9F4C-BDB5-ED4A82E3D88A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DDD74E-47D0-CE4D-A8D4-3F08ADD13E67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D6F8B7-0119-CF48-BBD5-B9C4614C70F7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258BC-7D4D-954E-9374-D38DCC5F270C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28B-D732-4748-B68F-D364E0ED3DB8}"/>
              </a:ext>
            </a:extLst>
          </p:cNvPr>
          <p:cNvGrpSpPr/>
          <p:nvPr/>
        </p:nvGrpSpPr>
        <p:grpSpPr>
          <a:xfrm>
            <a:off x="7061678" y="4062334"/>
            <a:ext cx="1498832" cy="1498832"/>
            <a:chOff x="1424066" y="3822492"/>
            <a:chExt cx="1843605" cy="18436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01B9AD-57CF-0146-BCCF-68BE5385028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65A35-2252-C34F-96FE-E852BB40B4E6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CB4CF5-DEED-DD4B-B1DD-6642D794CC60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76A11C-4767-F549-ACB8-677C4DB8E1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75ECA-A4BF-BF4F-A5AC-2141E6A55EEB}"/>
              </a:ext>
            </a:extLst>
          </p:cNvPr>
          <p:cNvGrpSpPr/>
          <p:nvPr/>
        </p:nvGrpSpPr>
        <p:grpSpPr>
          <a:xfrm>
            <a:off x="8911991" y="4062334"/>
            <a:ext cx="1498832" cy="1498832"/>
            <a:chOff x="1424066" y="3822492"/>
            <a:chExt cx="1843605" cy="18436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CE373-398D-4447-AB09-48AD3AC151DF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96C308-99C7-134F-B4B6-252302EC20E1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4164-D6FB-4948-BB7C-B95492B0A36D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00F94D-9541-8E44-8850-929AEC7887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B1C7F8-C750-6147-8098-AD8257D727F4}"/>
              </a:ext>
            </a:extLst>
          </p:cNvPr>
          <p:cNvCxnSpPr/>
          <p:nvPr/>
        </p:nvCxnSpPr>
        <p:spPr>
          <a:xfrm flipV="1">
            <a:off x="4152275" y="3429000"/>
            <a:ext cx="383739" cy="39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39D1D-9153-FB47-AC1E-351DC87C529D}"/>
              </a:ext>
            </a:extLst>
          </p:cNvPr>
          <p:cNvCxnSpPr>
            <a:cxnSpLocks/>
          </p:cNvCxnSpPr>
          <p:nvPr/>
        </p:nvCxnSpPr>
        <p:spPr>
          <a:xfrm flipH="1" flipV="1">
            <a:off x="5736415" y="3429000"/>
            <a:ext cx="69436" cy="4446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FD0EC1-473D-EC4C-99D5-C19BBE2AF8ED}"/>
              </a:ext>
            </a:extLst>
          </p:cNvPr>
          <p:cNvCxnSpPr>
            <a:cxnSpLocks/>
          </p:cNvCxnSpPr>
          <p:nvPr/>
        </p:nvCxnSpPr>
        <p:spPr>
          <a:xfrm flipH="1" flipV="1">
            <a:off x="6865495" y="3429000"/>
            <a:ext cx="695794" cy="444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5D29D-DC98-9340-AB38-AF58C71AD6A9}"/>
              </a:ext>
            </a:extLst>
          </p:cNvPr>
          <p:cNvCxnSpPr>
            <a:cxnSpLocks/>
          </p:cNvCxnSpPr>
          <p:nvPr/>
        </p:nvCxnSpPr>
        <p:spPr>
          <a:xfrm flipH="1" flipV="1">
            <a:off x="8060899" y="3429000"/>
            <a:ext cx="1349108" cy="444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924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7221-1F61-41E9-B072-336802A34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9" y="136525"/>
            <a:ext cx="9271508" cy="650866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35E468-5A24-4534-B49F-7F991BEE5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767" y="4482062"/>
            <a:ext cx="5652374" cy="1797998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OpenMDAO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can approximate derivatives automatically. 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Just note that they will be dense!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578248-9668-45A5-9998-3EB39566F88B}"/>
              </a:ext>
            </a:extLst>
          </p:cNvPr>
          <p:cNvCxnSpPr>
            <a:cxnSpLocks/>
          </p:cNvCxnSpPr>
          <p:nvPr/>
        </p:nvCxnSpPr>
        <p:spPr>
          <a:xfrm flipH="1">
            <a:off x="5738132" y="4376056"/>
            <a:ext cx="906235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7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63625"/>
          </a:xfrm>
        </p:spPr>
        <p:txBody>
          <a:bodyPr/>
          <a:lstStyle/>
          <a:p>
            <a:r>
              <a:rPr lang="en-US" b="0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36729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while getting your model set up!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typically cost 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Computing partial derivatives of an ImplicitComponent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35035"/>
            <a:ext cx="11170113" cy="3441927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3200" dirty="0"/>
              <a:t>Can use the same techniques to obtain partials as explicit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Compute the partials of the </a:t>
            </a:r>
            <a:r>
              <a:rPr lang="en-US" sz="3200" b="1" u="sng" dirty="0"/>
              <a:t>residuals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with respect to the inputs and outputs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Under the `</a:t>
            </a:r>
            <a:r>
              <a:rPr lang="en-US" sz="3200" dirty="0" err="1"/>
              <a:t>implicit_examples</a:t>
            </a:r>
            <a:r>
              <a:rPr lang="en-US" sz="3200" dirty="0"/>
              <a:t>` folder in the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0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349899"/>
          </a:xfrm>
        </p:spPr>
        <p:txBody>
          <a:bodyPr>
            <a:normAutofit/>
          </a:bodyPr>
          <a:lstStyle/>
          <a:p>
            <a:r>
              <a:rPr lang="en-US" b="0"/>
              <a:t>When do we need to use implicit components?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E8D29-9020-423A-8CCA-13F3FB109955}"/>
              </a:ext>
            </a:extLst>
          </p:cNvPr>
          <p:cNvSpPr/>
          <p:nvPr/>
        </p:nvSpPr>
        <p:spPr>
          <a:xfrm>
            <a:off x="741649" y="5417098"/>
            <a:ext cx="1007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http://openmdao.org/twodocs/versions/latest/advanced_guide/implicit_comps/defining_icomps.html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computations where there is not</a:t>
                </a:r>
                <a:br>
                  <a:rPr lang="en-US" dirty="0"/>
                </a:br>
                <a:r>
                  <a:rPr lang="en-US" dirty="0"/>
                  <a:t> an explicit analytic solution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 y is a state and </a:t>
                </a:r>
                <a:r>
                  <a:rPr lang="en-US" dirty="0" err="1"/>
                  <a:t>x,z</a:t>
                </a:r>
                <a:r>
                  <a:rPr lang="en-US" dirty="0"/>
                  <a:t> are inputs</a:t>
                </a:r>
              </a:p>
              <a:p>
                <a:pPr lvl="1"/>
                <a:r>
                  <a:rPr lang="en-US" dirty="0"/>
                  <a:t>CFD or FEA analyses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states are your outputs and you compute residuals for them instead of their analytic solution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Implicit components always require a solver</a:t>
                </a:r>
              </a:p>
            </p:txBody>
          </p:sp>
        </mc:Choice>
        <mc:Fallback xmlns="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  <a:blipFill>
                <a:blip r:embed="rId3"/>
                <a:stretch>
                  <a:fillRect l="-1030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0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Implicit components can use any of the derivative techniques described previously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AB4D0A6-D6D7-7341-90D0-B345EC4F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28900"/>
            <a:ext cx="10836729" cy="3963534"/>
          </a:xfrm>
        </p:spPr>
        <p:txBody>
          <a:bodyPr>
            <a:normAutofit/>
          </a:bodyPr>
          <a:lstStyle/>
          <a:p>
            <a:r>
              <a:rPr lang="en-US" dirty="0"/>
              <a:t>Hand derived analytic partials (sparse or dense!)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Finite-difference or complex-step dense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566608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photo&#10;&#10;Description automatically generated">
            <a:extLst>
              <a:ext uri="{FF2B5EF4-FFF2-40B4-BE49-F238E27FC236}">
                <a16:creationId xmlns:a16="http://schemas.microsoft.com/office/drawing/2014/main" id="{B74F721D-3425-466D-B157-604415961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510518"/>
            <a:ext cx="6558644" cy="45949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b="0"/>
              <a:t>Example implicit component:</a:t>
            </a:r>
            <a:br>
              <a:rPr lang="en-US" b="0"/>
            </a:br>
            <a:r>
              <a:rPr lang="en-US" b="0"/>
              <a:t>Aircraft in flight equilibrium</a:t>
            </a:r>
            <a:endParaRPr lang="en-US" b="0" dirty="0"/>
          </a:p>
        </p:txBody>
      </p:sp>
      <p:sp>
        <p:nvSpPr>
          <p:cNvPr id="12" name="[Martins et al., ACM TOMS, 2003]">
            <a:hlinkClick r:id="rId4"/>
            <a:extLst>
              <a:ext uri="{FF2B5EF4-FFF2-40B4-BE49-F238E27FC236}">
                <a16:creationId xmlns:a16="http://schemas.microsoft.com/office/drawing/2014/main" id="{0E58964E-51CC-42B3-A889-3730CD0E5444}"/>
              </a:ext>
            </a:extLst>
          </p:cNvPr>
          <p:cNvSpPr txBox="1"/>
          <p:nvPr/>
        </p:nvSpPr>
        <p:spPr>
          <a:xfrm>
            <a:off x="0" y="6190471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>
                <a:hlinkClick r:id="rId5"/>
              </a:rPr>
              <a:t>[</a:t>
            </a:r>
            <a:r>
              <a:rPr lang="en-US" sz="1687" dirty="0">
                <a:hlinkClick r:id="rId5"/>
              </a:rPr>
              <a:t>Falck</a:t>
            </a:r>
            <a:r>
              <a:rPr sz="1687" dirty="0">
                <a:hlinkClick r:id="rId5"/>
              </a:rPr>
              <a:t> et al., </a:t>
            </a:r>
            <a:r>
              <a:rPr lang="en-US" sz="1687" i="1" dirty="0">
                <a:hlinkClick r:id="rId5"/>
              </a:rPr>
              <a:t>AIAA SciTech</a:t>
            </a:r>
            <a:r>
              <a:rPr sz="1687" i="1" dirty="0">
                <a:hlinkClick r:id="rId5"/>
              </a:rPr>
              <a:t>,</a:t>
            </a:r>
            <a:r>
              <a:rPr sz="1687" dirty="0">
                <a:hlinkClick r:id="rId5"/>
              </a:rPr>
              <a:t> </a:t>
            </a:r>
            <a:r>
              <a:rPr lang="en-US" sz="1687" dirty="0">
                <a:hlinkClick r:id="rId5"/>
              </a:rPr>
              <a:t>2017</a:t>
            </a:r>
            <a:r>
              <a:rPr sz="1687" dirty="0">
                <a:hlinkClick r:id="rId5"/>
              </a:rPr>
              <a:t>]</a:t>
            </a:r>
            <a:endParaRPr sz="168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2711FA-4579-4C8E-B725-69A23A5B4360}"/>
                  </a:ext>
                </a:extLst>
              </p:cNvPr>
              <p:cNvSpPr txBox="1"/>
              <p:nvPr/>
            </p:nvSpPr>
            <p:spPr>
              <a:xfrm>
                <a:off x="5712278" y="5081656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2711FA-4579-4C8E-B725-69A23A5B4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278" y="5081656"/>
                <a:ext cx="497749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7BD69C-9027-4F86-94DC-6FABBE067238}"/>
                  </a:ext>
                </a:extLst>
              </p:cNvPr>
              <p:cNvSpPr txBox="1"/>
              <p:nvPr/>
            </p:nvSpPr>
            <p:spPr>
              <a:xfrm>
                <a:off x="5738131" y="5643780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7BD69C-9027-4F86-94DC-6FABBE067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131" y="5643780"/>
                <a:ext cx="4977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836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>
                <a:solidFill>
                  <a:schemeClr val="bg1"/>
                </a:solidFill>
              </a:rPr>
              <a:t>49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357"/>
          <a:stretch/>
        </p:blipFill>
        <p:spPr>
          <a:xfrm>
            <a:off x="281015" y="1029019"/>
            <a:ext cx="10171891" cy="403724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795F044-9493-4A61-A97A-B72E0FF2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61" y="5432223"/>
            <a:ext cx="9160239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Define residuals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(i.e. the values we want to drive to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76F976-D908-4215-A2BA-0E04221D84B9}"/>
                  </a:ext>
                </a:extLst>
              </p:cNvPr>
              <p:cNvSpPr txBox="1"/>
              <p:nvPr/>
            </p:nvSpPr>
            <p:spPr>
              <a:xfrm>
                <a:off x="5915960" y="2405211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76F976-D908-4215-A2BA-0E04221D8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960" y="2405211"/>
                <a:ext cx="497749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706779-423E-4401-8FC2-BE53FE819D50}"/>
                  </a:ext>
                </a:extLst>
              </p:cNvPr>
              <p:cNvSpPr txBox="1"/>
              <p:nvPr/>
            </p:nvSpPr>
            <p:spPr>
              <a:xfrm>
                <a:off x="5941813" y="2967335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706779-423E-4401-8FC2-BE53FE81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13" y="2967335"/>
                <a:ext cx="497749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361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2"/>
          <p:cNvSpPr/>
          <p:nvPr/>
        </p:nvSpPr>
        <p:spPr>
          <a:xfrm>
            <a:off x="433522" y="235256"/>
            <a:ext cx="11520063" cy="11475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800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Gradient-based optimization </a:t>
            </a:r>
            <a:r>
              <a:rPr lang="en-US" sz="3800" u="sng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with analytic derivatives</a:t>
            </a:r>
            <a:r>
              <a:rPr lang="en-US" sz="3800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 is our only hope for large-scale problems</a:t>
            </a:r>
            <a:endParaRPr sz="3800" dirty="0">
              <a:latin typeface="Helvetica" panose="020B0604020202020204" pitchFamily="34" charset="0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514685" y="1823043"/>
            <a:ext cx="4837584" cy="4225905"/>
          </a:xfrm>
          <a:prstGeom prst="rect">
            <a:avLst/>
          </a:prstGeom>
          <a:noFill/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A635B-2129-4A32-844F-F22D123D4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362402" y="1794191"/>
            <a:ext cx="7251767" cy="4722845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693792D-3018-4C8E-BAD5-1DEAD1570899}"/>
              </a:ext>
            </a:extLst>
          </p:cNvPr>
          <p:cNvSpPr/>
          <p:nvPr/>
        </p:nvSpPr>
        <p:spPr>
          <a:xfrm>
            <a:off x="7893886" y="2109631"/>
            <a:ext cx="4176628" cy="12787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spcAft>
                <a:spcPts val="1633"/>
              </a:spcAft>
            </a:pPr>
            <a:r>
              <a:rPr lang="en-US" sz="2400" spc="-1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100x-10,000x speedup for aerodynamic shape optimization vs. gradient-free</a:t>
            </a:r>
            <a:r>
              <a:rPr lang="en-US" sz="2400" spc="-1" baseline="30000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1</a:t>
            </a:r>
          </a:p>
          <a:p>
            <a:pPr>
              <a:spcAft>
                <a:spcPts val="1633"/>
              </a:spcAft>
            </a:pPr>
            <a:endParaRPr lang="en-US" sz="2400" spc="-1">
              <a:solidFill>
                <a:srgbClr val="000000"/>
              </a:solidFill>
              <a:latin typeface="Helvetica" panose="020B0604020202020204" pitchFamily="34" charset="0"/>
              <a:ea typeface="DejaVu Sans"/>
            </a:endParaRPr>
          </a:p>
          <a:p>
            <a:pPr>
              <a:spcAft>
                <a:spcPts val="1633"/>
              </a:spcAft>
            </a:pPr>
            <a:r>
              <a:rPr lang="en-US" sz="2400" spc="-1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At least 5x-10x speedup vs. finite-difference</a:t>
            </a:r>
            <a:r>
              <a:rPr lang="en-US" sz="2400" spc="-1" baseline="30000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2</a:t>
            </a:r>
            <a:endParaRPr lang="en-US" spc="-1" baseline="30000" dirty="0">
              <a:latin typeface="Helvetica" panose="020B0604020202020204" pitchFamily="34" charset="0"/>
            </a:endParaRPr>
          </a:p>
        </p:txBody>
      </p:sp>
      <p:sp>
        <p:nvSpPr>
          <p:cNvPr id="11" name="[Lyu et al. ICCFD8-2014-0203]">
            <a:hlinkClick r:id="rId3"/>
            <a:extLst>
              <a:ext uri="{FF2B5EF4-FFF2-40B4-BE49-F238E27FC236}">
                <a16:creationId xmlns:a16="http://schemas.microsoft.com/office/drawing/2014/main" id="{F58252A1-7747-4B83-9853-21F253DDB890}"/>
              </a:ext>
            </a:extLst>
          </p:cNvPr>
          <p:cNvSpPr txBox="1"/>
          <p:nvPr/>
        </p:nvSpPr>
        <p:spPr>
          <a:xfrm>
            <a:off x="8250619" y="5486111"/>
            <a:ext cx="3268716" cy="62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lnSpc>
                <a:spcPct val="110000"/>
              </a:lnSpc>
              <a:defRPr sz="2400">
                <a:solidFill>
                  <a:srgbClr val="2153A0"/>
                </a:solidFill>
              </a:defRPr>
            </a:pP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[</a:t>
            </a:r>
            <a:r>
              <a:rPr lang="en-US"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1] </a:t>
            </a: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Lyu </a:t>
            </a:r>
            <a:r>
              <a:rPr sz="1687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et al</a:t>
            </a: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. ICCFD8-2014-0203</a:t>
            </a:r>
            <a:endParaRPr lang="en-US" sz="1687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defTabSz="410751">
              <a:lnSpc>
                <a:spcPct val="110000"/>
              </a:lnSpc>
              <a:defRPr sz="2400">
                <a:solidFill>
                  <a:srgbClr val="2153A0"/>
                </a:solidFill>
              </a:defRPr>
            </a:pPr>
            <a:r>
              <a:rPr lang="en-US" sz="1687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[2] Gray et al. Aviation 2014-2042</a:t>
            </a:r>
            <a:endParaRPr sz="1687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D23D3-25F2-43C1-9639-0148E188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83B9-1125-4D8F-A7E1-CB58AE72A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569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33"/>
          <a:stretch/>
        </p:blipFill>
        <p:spPr>
          <a:xfrm>
            <a:off x="727251" y="229281"/>
            <a:ext cx="8669842" cy="637367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EF4057C-B071-44D4-A575-145F0993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767" y="1665740"/>
            <a:ext cx="5029033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Compute partial derivatives of the residuals wrt the inputs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1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2395" cy="1325563"/>
          </a:xfrm>
        </p:spPr>
        <p:txBody>
          <a:bodyPr/>
          <a:lstStyle/>
          <a:p>
            <a:r>
              <a:rPr lang="en-US" b="0"/>
              <a:t>Advanced topics related to obtaining derivatives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8029"/>
            <a:ext cx="10515600" cy="3988934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/>
              <a:t>Partial and total derivative coloring</a:t>
            </a:r>
          </a:p>
          <a:p>
            <a:pPr>
              <a:spcBef>
                <a:spcPts val="2000"/>
              </a:spcBef>
            </a:pPr>
            <a:r>
              <a:rPr lang="en-US" sz="3200"/>
              <a:t>Parallel finite difference and complex step</a:t>
            </a:r>
          </a:p>
          <a:p>
            <a:pPr>
              <a:spcBef>
                <a:spcPts val="2000"/>
              </a:spcBef>
            </a:pPr>
            <a:r>
              <a:rPr lang="en-US" sz="3200"/>
              <a:t>Debugging derivative computations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16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69CF16-7FBF-4177-A77F-DB70B222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96" y="355722"/>
            <a:ext cx="6146556" cy="6146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5192"/>
            <a:ext cx="5575300" cy="2289708"/>
          </a:xfrm>
        </p:spPr>
        <p:txBody>
          <a:bodyPr>
            <a:noAutofit/>
          </a:bodyPr>
          <a:lstStyle/>
          <a:p>
            <a:r>
              <a:rPr lang="en-US" sz="4000" b="0"/>
              <a:t>OpenMDAO docs have a great amount of details and examples</a:t>
            </a:r>
            <a:endParaRPr lang="en-US" sz="40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1268C3-D688-4632-B2A0-FDCD2F9A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3077382"/>
            <a:ext cx="4699753" cy="703236"/>
          </a:xfrm>
        </p:spPr>
        <p:txBody>
          <a:bodyPr>
            <a:normAutofit/>
          </a:bodyPr>
          <a:lstStyle/>
          <a:p>
            <a:pPr marL="0" indent="0">
              <a:spcBef>
                <a:spcPts val="2000"/>
              </a:spcBef>
              <a:buNone/>
            </a:pPr>
            <a:r>
              <a:rPr lang="en-US" sz="3200"/>
              <a:t>Search bar is a lifesaver</a:t>
            </a:r>
          </a:p>
          <a:p>
            <a:pPr marL="0" indent="0">
              <a:spcBef>
                <a:spcPts val="2000"/>
              </a:spcBef>
              <a:buNone/>
            </a:pP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09BA4-296E-404C-90F1-7D0F69400199}"/>
              </a:ext>
            </a:extLst>
          </p:cNvPr>
          <p:cNvSpPr/>
          <p:nvPr/>
        </p:nvSpPr>
        <p:spPr>
          <a:xfrm>
            <a:off x="241300" y="5591580"/>
            <a:ext cx="5677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http://openmdao.org/twodocs/versions/latest/features/core_features/working_with_derivatives/index.html</a:t>
            </a: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16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Getting system derivatives efficiently:</a:t>
            </a:r>
            <a:br>
              <a:rPr lang="en-US" b="0" dirty="0"/>
            </a:br>
            <a:r>
              <a:rPr lang="en-US" b="0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82D9-54BC-419B-A02C-2E53DB6C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1" y="1463244"/>
            <a:ext cx="9657681" cy="4585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D01D-8691-46D5-8C22-046C4FE9A509}"/>
              </a:ext>
            </a:extLst>
          </p:cNvPr>
          <p:cNvSpPr/>
          <p:nvPr/>
        </p:nvSpPr>
        <p:spPr>
          <a:xfrm>
            <a:off x="459567" y="6048672"/>
            <a:ext cx="11167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http://openmdao.org/twodocs/versions/latest/features/core_features/working_with_derivatives/simul_derivs.html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27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19" y="182563"/>
            <a:ext cx="5768922" cy="2157608"/>
          </a:xfrm>
        </p:spPr>
        <p:txBody>
          <a:bodyPr>
            <a:normAutofit/>
          </a:bodyPr>
          <a:lstStyle/>
          <a:p>
            <a:r>
              <a:rPr lang="en-US" b="0"/>
              <a:t>Automatic coloring for real problems can be extremely beneficial</a:t>
            </a: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AFA06-6953-471E-986E-8495EF2F5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"/>
            <a:ext cx="5819481" cy="66368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454321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6691D0-65B3-426F-9873-302281C81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97" y="3106764"/>
            <a:ext cx="5597269" cy="2379636"/>
          </a:xfrm>
        </p:spPr>
        <p:txBody>
          <a:bodyPr>
            <a:normAutofit/>
          </a:bodyPr>
          <a:lstStyle/>
          <a:p>
            <a:pPr marL="0" indent="0">
              <a:spcBef>
                <a:spcPts val="2000"/>
              </a:spcBef>
              <a:buNone/>
            </a:pPr>
            <a:r>
              <a:rPr lang="en-US" sz="3200" dirty="0"/>
              <a:t>Designers don’t need prior knowledge about the sparsity of their optimization problem to use total coloring</a:t>
            </a:r>
          </a:p>
        </p:txBody>
      </p:sp>
    </p:spTree>
    <p:extLst>
      <p:ext uri="{BB962C8B-B14F-4D97-AF65-F5344CB8AC3E}">
        <p14:creationId xmlns:p14="http://schemas.microsoft.com/office/powerpoint/2010/main" val="3859769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682"/>
            <a:ext cx="10515600" cy="1110768"/>
          </a:xfrm>
        </p:spPr>
        <p:txBody>
          <a:bodyPr>
            <a:normAutofit fontScale="90000"/>
          </a:bodyPr>
          <a:lstStyle/>
          <a:p>
            <a:r>
              <a:rPr lang="en-US" b="0"/>
              <a:t>Visual debugging tools for partials derivatives are helpful for sparse patterns</a:t>
            </a:r>
            <a:endParaRPr lang="en-US" b="0" dirty="0"/>
          </a:p>
        </p:txBody>
      </p:sp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B211C72-CD5D-4B82-99A1-249E92008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t="15040" r="8358" b="9845"/>
          <a:stretch/>
        </p:blipFill>
        <p:spPr>
          <a:xfrm>
            <a:off x="673100" y="1587500"/>
            <a:ext cx="10625204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Getting system derivatives efficiently:</a:t>
            </a:r>
            <a:br>
              <a:rPr lang="en-US" b="0" dirty="0"/>
            </a:br>
            <a:r>
              <a:rPr lang="en-US" b="0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608" y="6356349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A34E-18D4-47FF-B462-DD66128E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55" y="1257569"/>
            <a:ext cx="7891153" cy="5032734"/>
          </a:xfrm>
          <a:prstGeom prst="rect">
            <a:avLst/>
          </a:prstGeom>
        </p:spPr>
      </p:pic>
      <p:sp>
        <p:nvSpPr>
          <p:cNvPr id="6" name="[Martins et al., ACM TOMS, 2003]">
            <a:hlinkClick r:id="rId3"/>
            <a:extLst>
              <a:ext uri="{FF2B5EF4-FFF2-40B4-BE49-F238E27FC236}">
                <a16:creationId xmlns:a16="http://schemas.microsoft.com/office/drawing/2014/main" id="{4C2DDA6B-B466-468B-8C83-ADC9E1AB2044}"/>
              </a:ext>
            </a:extLst>
          </p:cNvPr>
          <p:cNvSpPr txBox="1"/>
          <p:nvPr/>
        </p:nvSpPr>
        <p:spPr>
          <a:xfrm>
            <a:off x="0" y="6373033"/>
            <a:ext cx="11124191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lang="en-US" sz="1687" dirty="0">
                <a:hlinkClick r:id="rId4"/>
              </a:rPr>
              <a:t>Gray, Hearn, and Naylor, Using graph coloring to compute total derivatives more efficiently in </a:t>
            </a:r>
            <a:r>
              <a:rPr lang="en-US" sz="1687" dirty="0" err="1">
                <a:hlinkClick r:id="rId4"/>
              </a:rPr>
              <a:t>OpenMDAO</a:t>
            </a:r>
            <a:r>
              <a:rPr lang="en-US" sz="1687" dirty="0">
                <a:hlinkClick r:id="rId4"/>
              </a:rPr>
              <a:t>, AIAA 2019-3108</a:t>
            </a:r>
            <a:endParaRPr sz="1687" dirty="0"/>
          </a:p>
        </p:txBody>
      </p:sp>
    </p:spTree>
    <p:extLst>
      <p:ext uri="{BB962C8B-B14F-4D97-AF65-F5344CB8AC3E}">
        <p14:creationId xmlns:p14="http://schemas.microsoft.com/office/powerpoint/2010/main" val="3843320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/>
          </a:bodyPr>
          <a:lstStyle/>
          <a:p>
            <a:r>
              <a:rPr lang="en-US" sz="3800" b="0" dirty="0"/>
              <a:t>Coloring can also be used for </a:t>
            </a:r>
            <a:r>
              <a:rPr lang="en-US" sz="3800" b="0" u="sng" dirty="0"/>
              <a:t>partial</a:t>
            </a:r>
            <a:r>
              <a:rPr lang="en-US" sz="3800" b="0" dirty="0"/>
              <a:t> derivatives, though it is experimental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F3F19-1535-4ADB-B78A-4102CC436F0F}"/>
              </a:ext>
            </a:extLst>
          </p:cNvPr>
          <p:cNvSpPr/>
          <p:nvPr/>
        </p:nvSpPr>
        <p:spPr>
          <a:xfrm>
            <a:off x="1237367" y="6226535"/>
            <a:ext cx="1032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http://openmdao.org/twodocs/versions/latest/features/experimental/simul_coloring_fd_cs.html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859FF-FEEF-4BFE-A39C-651EBD9B9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4768"/>
            <a:ext cx="10106845" cy="42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05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FC79-F84B-4ECE-8F7D-BD839B61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8" y="450757"/>
            <a:ext cx="10858500" cy="5784902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6136C69-55F0-4E80-AE8C-FDF591EB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339" y="5111069"/>
            <a:ext cx="4043876" cy="1245281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Can use partial derivative coloring to speed up approximation time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2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/>
          </a:bodyPr>
          <a:lstStyle/>
          <a:p>
            <a:r>
              <a:rPr lang="en-US" sz="3800" b="0" dirty="0"/>
              <a:t>Approximated colored sparse derivatives can save you orders of magnitude computation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531EA-B186-44AC-813C-78301159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863" y="1357401"/>
            <a:ext cx="6940420" cy="54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1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90057"/>
            <a:ext cx="9480594" cy="4086906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Understand how to obtain partial derivatives for your components</a:t>
            </a:r>
          </a:p>
          <a:p>
            <a:endParaRPr lang="en-US" sz="3200" dirty="0"/>
          </a:p>
          <a:p>
            <a:r>
              <a:rPr lang="en-US" sz="3200" dirty="0"/>
              <a:t>Know the differences between explicit and implicit components and what that means for partials</a:t>
            </a:r>
          </a:p>
          <a:p>
            <a:endParaRPr lang="en-US" sz="3200" dirty="0"/>
          </a:p>
          <a:p>
            <a:r>
              <a:rPr lang="en-US" sz="3200" dirty="0"/>
              <a:t>Briefly learn about some advanced techniques to obtain partial derivatives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307"/>
            <a:ext cx="10515600" cy="1272208"/>
          </a:xfrm>
        </p:spPr>
        <p:txBody>
          <a:bodyPr>
            <a:normAutofit/>
          </a:bodyPr>
          <a:lstStyle/>
          <a:p>
            <a:r>
              <a:rPr lang="en-US" sz="3800" b="0" dirty="0"/>
              <a:t>Try out these derivative features and suggest others that might be useful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08AB8F-C1B0-4176-B638-6C79164F6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60" y="2770003"/>
            <a:ext cx="9837070" cy="2173745"/>
          </a:xfrm>
        </p:spPr>
        <p:txBody>
          <a:bodyPr>
            <a:normAutofit/>
          </a:bodyPr>
          <a:lstStyle/>
          <a:p>
            <a:pPr marL="0" indent="0">
              <a:spcBef>
                <a:spcPts val="3200"/>
              </a:spcBef>
              <a:buNone/>
            </a:pPr>
            <a:r>
              <a:rPr lang="en-US" sz="3200" dirty="0"/>
              <a:t>Let the dev team know what works and what doesn’t</a:t>
            </a:r>
          </a:p>
          <a:p>
            <a:pPr marL="0" indent="0">
              <a:spcBef>
                <a:spcPts val="3200"/>
              </a:spcBef>
              <a:buNone/>
            </a:pPr>
            <a:r>
              <a:rPr lang="en-US" sz="3200" dirty="0"/>
              <a:t>Submit a POEM if you want to see changes</a:t>
            </a:r>
          </a:p>
        </p:txBody>
      </p:sp>
    </p:spTree>
    <p:extLst>
      <p:ext uri="{BB962C8B-B14F-4D97-AF65-F5344CB8AC3E}">
        <p14:creationId xmlns:p14="http://schemas.microsoft.com/office/powerpoint/2010/main" val="2873439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546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87" y="227466"/>
            <a:ext cx="10582005" cy="1292809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Download these slides and tutorial scripts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7" y="2349200"/>
            <a:ext cx="9528813" cy="3897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https://github.com/openmdao/openmdao_training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Our materials for today are in the `</a:t>
            </a:r>
            <a:r>
              <a:rPr lang="en-US" sz="3200" dirty="0" err="1"/>
              <a:t>getting_derivatives_in_openmdao</a:t>
            </a:r>
            <a:r>
              <a:rPr lang="en-US" sz="3200" dirty="0"/>
              <a:t>` folder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6564" cy="1325563"/>
          </a:xfrm>
        </p:spPr>
        <p:txBody>
          <a:bodyPr/>
          <a:lstStyle/>
          <a:p>
            <a:r>
              <a:rPr lang="en-US" b="0" dirty="0"/>
              <a:t>Brief introduction </a:t>
            </a:r>
            <a:r>
              <a:rPr lang="en-US" b="0"/>
              <a:t>to how OpenMDAO handles derivatives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/>
              <a:t>Why do we need derivatives?</a:t>
            </a:r>
          </a:p>
          <a:p>
            <a:endParaRPr lang="en-US" sz="3200"/>
          </a:p>
          <a:p>
            <a:r>
              <a:rPr lang="en-US" sz="3200"/>
              <a:t>How does OpenMDAO process these derivatives?</a:t>
            </a:r>
          </a:p>
          <a:p>
            <a:endParaRPr lang="en-US" sz="3200"/>
          </a:p>
          <a:p>
            <a:r>
              <a:rPr lang="en-US" sz="3200"/>
              <a:t>How can we efficiently obtain these derivatives?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b="0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and using gradient free methods, but…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Finite difference </a:t>
            </a:r>
            <a:r>
              <a:rPr lang="en-US" b="0"/>
              <a:t>is easy</a:t>
            </a:r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28218</TotalTime>
  <Words>1940</Words>
  <Application>Microsoft Office PowerPoint</Application>
  <PresentationFormat>Widescreen</PresentationFormat>
  <Paragraphs>305</Paragraphs>
  <Slides>62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Cambria Math</vt:lpstr>
      <vt:lpstr>Helvetica</vt:lpstr>
      <vt:lpstr>Lucida Console</vt:lpstr>
      <vt:lpstr>Office Theme</vt:lpstr>
      <vt:lpstr>PowerPoint Presentation</vt:lpstr>
      <vt:lpstr>Acknowledgements</vt:lpstr>
      <vt:lpstr>This sessions assumes some baseline knowledge</vt:lpstr>
      <vt:lpstr>Download these slides and tutorial scripts from GitHub</vt:lpstr>
      <vt:lpstr>PowerPoint Presentation</vt:lpstr>
      <vt:lpstr>Goals for today</vt:lpstr>
      <vt:lpstr>Brief introduction to how OpenMDAO handles derivatives</vt:lpstr>
      <vt:lpstr>Optimization</vt:lpstr>
      <vt:lpstr>Finite difference is easy</vt:lpstr>
      <vt:lpstr>Finite difference is easy, but…</vt:lpstr>
      <vt:lpstr>It’s not a good idea to finite difference across solvers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OpenMDAO docs have a great amount of details and examples</vt:lpstr>
      <vt:lpstr>OpenMDAO docs have a great amount of details and examples</vt:lpstr>
      <vt:lpstr>Computing partial derivatives of an ExplicitComponent</vt:lpstr>
      <vt:lpstr>ExplicitComponent class</vt:lpstr>
      <vt:lpstr>A simple ExplicitComponent example: Calculating lift from CL</vt:lpstr>
      <vt:lpstr>You can analytically compute the partials by hand</vt:lpstr>
      <vt:lpstr>OpenMDAO can approximate partial derivatives for you</vt:lpstr>
      <vt:lpstr>PowerPoint Presentation</vt:lpstr>
      <vt:lpstr>PowerPoint Presentation</vt:lpstr>
      <vt:lpstr>The Jacobian is a matrix with one row for each output, and one column for each input</vt:lpstr>
      <vt:lpstr>But each entry in that matrix is really a sub-matrix! </vt:lpstr>
      <vt:lpstr>But each entry in that matrix is really a sub-matrix! </vt:lpstr>
      <vt:lpstr>PowerPoint Presentation</vt:lpstr>
      <vt:lpstr>check_partials output</vt:lpstr>
      <vt:lpstr>Since each partial is diagonal, we don’t actually need to provide all those 0’s</vt:lpstr>
      <vt:lpstr>Since each partial is diagonal, we don’t actually need to provide all those 0’s</vt:lpstr>
      <vt:lpstr>PowerPoint Presentation</vt:lpstr>
      <vt:lpstr>PowerPoint Presentation</vt:lpstr>
      <vt:lpstr>What if we’re too lazy to compute the partials by hand?  </vt:lpstr>
      <vt:lpstr>PowerPoint Presentation</vt:lpstr>
      <vt:lpstr>Rules of thumb for computing partials</vt:lpstr>
      <vt:lpstr>Computing partial derivatives of an ImplicitComponent</vt:lpstr>
      <vt:lpstr>When do we need to use implicit components?</vt:lpstr>
      <vt:lpstr>Implicit components can use any of the derivative techniques described previously</vt:lpstr>
      <vt:lpstr>Example implicit component: Aircraft in flight equilibrium</vt:lpstr>
      <vt:lpstr>PowerPoint Presentation</vt:lpstr>
      <vt:lpstr>PowerPoint Presentation</vt:lpstr>
      <vt:lpstr>Advanced topics related to obtaining derivatives</vt:lpstr>
      <vt:lpstr>OpenMDAO docs have a great amount of details and examples</vt:lpstr>
      <vt:lpstr>Getting system derivatives efficiently: automatic Jacobian coloring</vt:lpstr>
      <vt:lpstr>Automatic coloring for real problems can be extremely beneficial</vt:lpstr>
      <vt:lpstr>Visual debugging tools for partials derivatives are helpful for sparse patterns</vt:lpstr>
      <vt:lpstr>Getting system derivatives efficiently: automatic Jacobian coloring</vt:lpstr>
      <vt:lpstr>Coloring can also be used for partial derivatives, though it is experimental</vt:lpstr>
      <vt:lpstr>PowerPoint Presentation</vt:lpstr>
      <vt:lpstr>Approximated colored sparse derivatives can save you orders of magnitude computation time</vt:lpstr>
      <vt:lpstr>Try out these derivative features and suggest others that might be useful</vt:lpstr>
      <vt:lpstr>PowerPoint Presentation</vt:lpstr>
      <vt:lpstr>Download these slides and tutorial scripts from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1078</cp:revision>
  <dcterms:created xsi:type="dcterms:W3CDTF">2017-11-15T13:23:23Z</dcterms:created>
  <dcterms:modified xsi:type="dcterms:W3CDTF">2019-10-29T16:53:59Z</dcterms:modified>
</cp:coreProperties>
</file>